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2" r:id="rId3"/>
    <p:sldId id="257" r:id="rId4"/>
    <p:sldId id="258" r:id="rId5"/>
    <p:sldId id="259" r:id="rId6"/>
    <p:sldId id="260" r:id="rId7"/>
    <p:sldId id="261" r:id="rId8"/>
    <p:sldId id="264" r:id="rId9"/>
    <p:sldId id="263"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35" autoAdjust="0"/>
    <p:restoredTop sz="94660"/>
  </p:normalViewPr>
  <p:slideViewPr>
    <p:cSldViewPr snapToGrid="0">
      <p:cViewPr varScale="1">
        <p:scale>
          <a:sx n="96" d="100"/>
          <a:sy n="96" d="100"/>
        </p:scale>
        <p:origin x="96" y="8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8002D0E-8913-4523-8AB3-20F584768B25}" type="datetimeFigureOut">
              <a:rPr lang="en-US" smtClean="0"/>
              <a:t>5/7/2021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BDCB7B-9BFE-42CE-8822-E09BB2F111DA}"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00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002D0E-8913-4523-8AB3-20F584768B25}" type="datetimeFigureOut">
              <a:rPr lang="en-US" smtClean="0"/>
              <a:t>5/7/2021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BDCB7B-9BFE-42CE-8822-E09BB2F111DA}" type="slidenum">
              <a:rPr lang="en-US" smtClean="0"/>
              <a:t>‹#›</a:t>
            </a:fld>
            <a:endParaRPr lang="en-US"/>
          </a:p>
        </p:txBody>
      </p:sp>
    </p:spTree>
    <p:extLst>
      <p:ext uri="{BB962C8B-B14F-4D97-AF65-F5344CB8AC3E}">
        <p14:creationId xmlns:p14="http://schemas.microsoft.com/office/powerpoint/2010/main" val="3567840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002D0E-8913-4523-8AB3-20F584768B25}" type="datetimeFigureOut">
              <a:rPr lang="en-US" smtClean="0"/>
              <a:t>5/7/2021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BDCB7B-9BFE-42CE-8822-E09BB2F111DA}" type="slidenum">
              <a:rPr lang="en-US" smtClean="0"/>
              <a:t>‹#›</a:t>
            </a:fld>
            <a:endParaRPr lang="en-US"/>
          </a:p>
        </p:txBody>
      </p:sp>
    </p:spTree>
    <p:extLst>
      <p:ext uri="{BB962C8B-B14F-4D97-AF65-F5344CB8AC3E}">
        <p14:creationId xmlns:p14="http://schemas.microsoft.com/office/powerpoint/2010/main" val="1499080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002D0E-8913-4523-8AB3-20F584768B25}" type="datetimeFigureOut">
              <a:rPr lang="en-US" smtClean="0"/>
              <a:t>5/7/2021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BDCB7B-9BFE-42CE-8822-E09BB2F111DA}" type="slidenum">
              <a:rPr lang="en-US" smtClean="0"/>
              <a:t>‹#›</a:t>
            </a:fld>
            <a:endParaRPr lang="en-US"/>
          </a:p>
        </p:txBody>
      </p:sp>
    </p:spTree>
    <p:extLst>
      <p:ext uri="{BB962C8B-B14F-4D97-AF65-F5344CB8AC3E}">
        <p14:creationId xmlns:p14="http://schemas.microsoft.com/office/powerpoint/2010/main" val="385498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002D0E-8913-4523-8AB3-20F584768B25}" type="datetimeFigureOut">
              <a:rPr lang="en-US" smtClean="0"/>
              <a:t>5/7/2021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BDCB7B-9BFE-42CE-8822-E09BB2F111DA}"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2472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8002D0E-8913-4523-8AB3-20F584768B25}" type="datetimeFigureOut">
              <a:rPr lang="en-US" smtClean="0"/>
              <a:t>5/7/2021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BDCB7B-9BFE-42CE-8822-E09BB2F111DA}" type="slidenum">
              <a:rPr lang="en-US" smtClean="0"/>
              <a:t>‹#›</a:t>
            </a:fld>
            <a:endParaRPr lang="en-US"/>
          </a:p>
        </p:txBody>
      </p:sp>
    </p:spTree>
    <p:extLst>
      <p:ext uri="{BB962C8B-B14F-4D97-AF65-F5344CB8AC3E}">
        <p14:creationId xmlns:p14="http://schemas.microsoft.com/office/powerpoint/2010/main" val="2563016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8002D0E-8913-4523-8AB3-20F584768B25}" type="datetimeFigureOut">
              <a:rPr lang="en-US" smtClean="0"/>
              <a:t>5/7/2021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2BDCB7B-9BFE-42CE-8822-E09BB2F111DA}" type="slidenum">
              <a:rPr lang="en-US" smtClean="0"/>
              <a:t>‹#›</a:t>
            </a:fld>
            <a:endParaRPr lang="en-US"/>
          </a:p>
        </p:txBody>
      </p:sp>
    </p:spTree>
    <p:extLst>
      <p:ext uri="{BB962C8B-B14F-4D97-AF65-F5344CB8AC3E}">
        <p14:creationId xmlns:p14="http://schemas.microsoft.com/office/powerpoint/2010/main" val="2291521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8002D0E-8913-4523-8AB3-20F584768B25}" type="datetimeFigureOut">
              <a:rPr lang="en-US" smtClean="0"/>
              <a:t>5/7/2021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2BDCB7B-9BFE-42CE-8822-E09BB2F111DA}" type="slidenum">
              <a:rPr lang="en-US" smtClean="0"/>
              <a:t>‹#›</a:t>
            </a:fld>
            <a:endParaRPr lang="en-US"/>
          </a:p>
        </p:txBody>
      </p:sp>
    </p:spTree>
    <p:extLst>
      <p:ext uri="{BB962C8B-B14F-4D97-AF65-F5344CB8AC3E}">
        <p14:creationId xmlns:p14="http://schemas.microsoft.com/office/powerpoint/2010/main" val="1394188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8002D0E-8913-4523-8AB3-20F584768B25}" type="datetimeFigureOut">
              <a:rPr lang="en-US" smtClean="0"/>
              <a:t>5/7/2021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F2BDCB7B-9BFE-42CE-8822-E09BB2F111DA}" type="slidenum">
              <a:rPr lang="en-US" smtClean="0"/>
              <a:t>‹#›</a:t>
            </a:fld>
            <a:endParaRPr lang="en-US"/>
          </a:p>
        </p:txBody>
      </p:sp>
    </p:spTree>
    <p:extLst>
      <p:ext uri="{BB962C8B-B14F-4D97-AF65-F5344CB8AC3E}">
        <p14:creationId xmlns:p14="http://schemas.microsoft.com/office/powerpoint/2010/main" val="2132886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8002D0E-8913-4523-8AB3-20F584768B25}" type="datetimeFigureOut">
              <a:rPr lang="en-US" smtClean="0"/>
              <a:t>5/7/2021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2BDCB7B-9BFE-42CE-8822-E09BB2F111DA}" type="slidenum">
              <a:rPr lang="en-US" smtClean="0"/>
              <a:t>‹#›</a:t>
            </a:fld>
            <a:endParaRPr lang="en-US"/>
          </a:p>
        </p:txBody>
      </p:sp>
    </p:spTree>
    <p:extLst>
      <p:ext uri="{BB962C8B-B14F-4D97-AF65-F5344CB8AC3E}">
        <p14:creationId xmlns:p14="http://schemas.microsoft.com/office/powerpoint/2010/main" val="326638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8002D0E-8913-4523-8AB3-20F584768B25}" type="datetimeFigureOut">
              <a:rPr lang="en-US" smtClean="0"/>
              <a:t>5/7/2021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BDCB7B-9BFE-42CE-8822-E09BB2F111DA}" type="slidenum">
              <a:rPr lang="en-US" smtClean="0"/>
              <a:t>‹#›</a:t>
            </a:fld>
            <a:endParaRPr lang="en-US"/>
          </a:p>
        </p:txBody>
      </p:sp>
    </p:spTree>
    <p:extLst>
      <p:ext uri="{BB962C8B-B14F-4D97-AF65-F5344CB8AC3E}">
        <p14:creationId xmlns:p14="http://schemas.microsoft.com/office/powerpoint/2010/main" val="1492118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8002D0E-8913-4523-8AB3-20F584768B25}" type="datetimeFigureOut">
              <a:rPr lang="en-US" smtClean="0"/>
              <a:t>5/7/2021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2BDCB7B-9BFE-42CE-8822-E09BB2F111DA}"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49664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21A3A-F903-438D-80F4-886EF5BB56DA}"/>
              </a:ext>
            </a:extLst>
          </p:cNvPr>
          <p:cNvSpPr>
            <a:spLocks noGrp="1"/>
          </p:cNvSpPr>
          <p:nvPr>
            <p:ph type="ctrTitle"/>
          </p:nvPr>
        </p:nvSpPr>
        <p:spPr/>
        <p:txBody>
          <a:bodyPr>
            <a:normAutofit/>
          </a:bodyPr>
          <a:lstStyle/>
          <a:p>
            <a:r>
              <a:rPr lang="en-US" sz="5400" i="1" dirty="0">
                <a:latin typeface="Times New Roman" panose="02020603050405020304" pitchFamily="18" charset="0"/>
                <a:cs typeface="Times New Roman" panose="02020603050405020304" pitchFamily="18" charset="0"/>
              </a:rPr>
              <a:t>Lepus Octopedis</a:t>
            </a:r>
            <a:r>
              <a:rPr lang="en-US" sz="5400" dirty="0">
                <a:latin typeface="Times New Roman" panose="02020603050405020304" pitchFamily="18" charset="0"/>
                <a:cs typeface="Times New Roman" panose="02020603050405020304" pitchFamily="18" charset="0"/>
              </a:rPr>
              <a:t>: </a:t>
            </a:r>
            <a:br>
              <a:rPr lang="en-US" sz="5400" dirty="0">
                <a:latin typeface="Times New Roman" panose="02020603050405020304" pitchFamily="18" charset="0"/>
                <a:cs typeface="Times New Roman" panose="02020603050405020304" pitchFamily="18" charset="0"/>
              </a:rPr>
            </a:br>
            <a:r>
              <a:rPr lang="en-US" sz="5400" dirty="0">
                <a:latin typeface="Times New Roman" panose="02020603050405020304" pitchFamily="18" charset="0"/>
                <a:cs typeface="Times New Roman" panose="02020603050405020304" pitchFamily="18" charset="0"/>
              </a:rPr>
              <a:t>Suitability Analysis </a:t>
            </a:r>
          </a:p>
        </p:txBody>
      </p:sp>
      <p:sp>
        <p:nvSpPr>
          <p:cNvPr id="3" name="Subtitle 2">
            <a:extLst>
              <a:ext uri="{FF2B5EF4-FFF2-40B4-BE49-F238E27FC236}">
                <a16:creationId xmlns:a16="http://schemas.microsoft.com/office/drawing/2014/main" id="{10C5748B-87BF-4900-9802-06C35AF4EA95}"/>
              </a:ext>
            </a:extLst>
          </p:cNvPr>
          <p:cNvSpPr>
            <a:spLocks noGrp="1"/>
          </p:cNvSpPr>
          <p:nvPr>
            <p:ph type="subTitle" idx="1"/>
          </p:nvPr>
        </p:nvSpPr>
        <p:spPr>
          <a:xfrm>
            <a:off x="1100051" y="4455620"/>
            <a:ext cx="10058400" cy="1448223"/>
          </a:xfrm>
        </p:spPr>
        <p:txBody>
          <a:bodyPr>
            <a:normAutofit/>
          </a:bodyPr>
          <a:lstStyle/>
          <a:p>
            <a:r>
              <a:rPr lang="en-US" sz="2000" dirty="0">
                <a:latin typeface="Times New Roman" panose="02020603050405020304" pitchFamily="18" charset="0"/>
                <a:cs typeface="Times New Roman" panose="02020603050405020304" pitchFamily="18" charset="0"/>
              </a:rPr>
              <a:t>Ian Forsyth</a:t>
            </a:r>
          </a:p>
          <a:p>
            <a:r>
              <a:rPr lang="en-US" sz="2000" dirty="0">
                <a:latin typeface="Times New Roman" panose="02020603050405020304" pitchFamily="18" charset="0"/>
                <a:cs typeface="Times New Roman" panose="02020603050405020304" pitchFamily="18" charset="0"/>
              </a:rPr>
              <a:t>Sierra Vista Ranger District</a:t>
            </a:r>
          </a:p>
          <a:p>
            <a:r>
              <a:rPr lang="en-US" sz="2000" dirty="0">
                <a:latin typeface="Times New Roman" panose="02020603050405020304" pitchFamily="18" charset="0"/>
                <a:cs typeface="Times New Roman" panose="02020603050405020304" pitchFamily="18" charset="0"/>
              </a:rPr>
              <a:t>GEOG 417 – Lab 12</a:t>
            </a:r>
          </a:p>
        </p:txBody>
      </p:sp>
      <p:pic>
        <p:nvPicPr>
          <p:cNvPr id="5" name="Picture 4">
            <a:extLst>
              <a:ext uri="{FF2B5EF4-FFF2-40B4-BE49-F238E27FC236}">
                <a16:creationId xmlns:a16="http://schemas.microsoft.com/office/drawing/2014/main" id="{9FC91464-5488-446A-A64F-DDBA6CFBAF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6554" y="1321904"/>
            <a:ext cx="3308166" cy="2395280"/>
          </a:xfrm>
          <a:prstGeom prst="rect">
            <a:avLst/>
          </a:prstGeom>
        </p:spPr>
      </p:pic>
      <p:sp>
        <p:nvSpPr>
          <p:cNvPr id="6" name="TextBox 5">
            <a:extLst>
              <a:ext uri="{FF2B5EF4-FFF2-40B4-BE49-F238E27FC236}">
                <a16:creationId xmlns:a16="http://schemas.microsoft.com/office/drawing/2014/main" id="{A7AD91D0-9F43-4EDD-8B3E-94EABB3A8560}"/>
              </a:ext>
            </a:extLst>
          </p:cNvPr>
          <p:cNvSpPr txBox="1"/>
          <p:nvPr/>
        </p:nvSpPr>
        <p:spPr>
          <a:xfrm>
            <a:off x="7786554" y="3709192"/>
            <a:ext cx="2822093" cy="276999"/>
          </a:xfrm>
          <a:prstGeom prst="rect">
            <a:avLst/>
          </a:prstGeom>
          <a:noFill/>
        </p:spPr>
        <p:txBody>
          <a:bodyPr wrap="square" rtlCol="0">
            <a:spAutoFit/>
          </a:bodyPr>
          <a:lstStyle/>
          <a:p>
            <a:r>
              <a:rPr lang="en-US" sz="1200" i="1" dirty="0">
                <a:latin typeface="Times New Roman" panose="02020603050405020304" pitchFamily="18" charset="0"/>
                <a:cs typeface="Times New Roman" panose="02020603050405020304" pitchFamily="18" charset="0"/>
              </a:rPr>
              <a:t>L. Octopedis, 2021</a:t>
            </a:r>
          </a:p>
        </p:txBody>
      </p:sp>
      <p:pic>
        <p:nvPicPr>
          <p:cNvPr id="7" name="Picture 6">
            <a:extLst>
              <a:ext uri="{FF2B5EF4-FFF2-40B4-BE49-F238E27FC236}">
                <a16:creationId xmlns:a16="http://schemas.microsoft.com/office/drawing/2014/main" id="{A547E6EA-F520-45F3-ABDC-1E896F5278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320" y="22375"/>
            <a:ext cx="1060222" cy="1299529"/>
          </a:xfrm>
          <a:prstGeom prst="rect">
            <a:avLst/>
          </a:prstGeom>
        </p:spPr>
      </p:pic>
      <p:pic>
        <p:nvPicPr>
          <p:cNvPr id="9" name="Picture 8">
            <a:extLst>
              <a:ext uri="{FF2B5EF4-FFF2-40B4-BE49-F238E27FC236}">
                <a16:creationId xmlns:a16="http://schemas.microsoft.com/office/drawing/2014/main" id="{D8D667B3-D10B-46C3-A0A8-B6B2938B8F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2937" y="222520"/>
            <a:ext cx="1984100" cy="731637"/>
          </a:xfrm>
          <a:prstGeom prst="rect">
            <a:avLst/>
          </a:prstGeom>
        </p:spPr>
      </p:pic>
    </p:spTree>
    <p:extLst>
      <p:ext uri="{BB962C8B-B14F-4D97-AF65-F5344CB8AC3E}">
        <p14:creationId xmlns:p14="http://schemas.microsoft.com/office/powerpoint/2010/main" val="28509561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DC10F40-C3C7-4398-BFE4-7A65ED14A1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8193351" cy="6331226"/>
          </a:xfrm>
        </p:spPr>
      </p:pic>
      <p:pic>
        <p:nvPicPr>
          <p:cNvPr id="8" name="Picture 7">
            <a:extLst>
              <a:ext uri="{FF2B5EF4-FFF2-40B4-BE49-F238E27FC236}">
                <a16:creationId xmlns:a16="http://schemas.microsoft.com/office/drawing/2014/main" id="{AE0BC532-66D0-4121-92D6-F6E3C6D3A3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5062" y="4680668"/>
            <a:ext cx="2834640" cy="1630680"/>
          </a:xfrm>
          <a:prstGeom prst="rect">
            <a:avLst/>
          </a:prstGeom>
        </p:spPr>
      </p:pic>
      <p:sp>
        <p:nvSpPr>
          <p:cNvPr id="9" name="TextBox 8">
            <a:extLst>
              <a:ext uri="{FF2B5EF4-FFF2-40B4-BE49-F238E27FC236}">
                <a16:creationId xmlns:a16="http://schemas.microsoft.com/office/drawing/2014/main" id="{9402BE02-12A7-4B1D-9D3F-ED595FA7A4D4}"/>
              </a:ext>
            </a:extLst>
          </p:cNvPr>
          <p:cNvSpPr txBox="1"/>
          <p:nvPr/>
        </p:nvSpPr>
        <p:spPr>
          <a:xfrm>
            <a:off x="8193351" y="393740"/>
            <a:ext cx="3282564" cy="1200329"/>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The combination of all constraints applied through the previous maps gives us the final model.</a:t>
            </a:r>
          </a:p>
        </p:txBody>
      </p:sp>
      <p:sp>
        <p:nvSpPr>
          <p:cNvPr id="10" name="TextBox 9">
            <a:extLst>
              <a:ext uri="{FF2B5EF4-FFF2-40B4-BE49-F238E27FC236}">
                <a16:creationId xmlns:a16="http://schemas.microsoft.com/office/drawing/2014/main" id="{D47F8034-6F78-4260-A729-9EA1F1AF2A87}"/>
              </a:ext>
            </a:extLst>
          </p:cNvPr>
          <p:cNvSpPr txBox="1"/>
          <p:nvPr/>
        </p:nvSpPr>
        <p:spPr>
          <a:xfrm>
            <a:off x="8193351" y="1859339"/>
            <a:ext cx="3739764" cy="2554545"/>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matrix below was created by assigning a rank structure to both predator density levels and appropriate vegetation levels.</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This was then applied into our model to create a suitability ranking. When combined with our map, the suitability of each allotment is then assigned a rank as well.</a:t>
            </a:r>
          </a:p>
        </p:txBody>
      </p:sp>
    </p:spTree>
    <p:extLst>
      <p:ext uri="{BB962C8B-B14F-4D97-AF65-F5344CB8AC3E}">
        <p14:creationId xmlns:p14="http://schemas.microsoft.com/office/powerpoint/2010/main" val="1449452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DC10F40-C3C7-4398-BFE4-7A65ED14A1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8193351" cy="6331226"/>
          </a:xfrm>
        </p:spPr>
      </p:pic>
      <p:sp>
        <p:nvSpPr>
          <p:cNvPr id="2" name="Oval 1">
            <a:extLst>
              <a:ext uri="{FF2B5EF4-FFF2-40B4-BE49-F238E27FC236}">
                <a16:creationId xmlns:a16="http://schemas.microsoft.com/office/drawing/2014/main" id="{40796A6C-57F3-4CAF-9E47-F9B61C3616AB}"/>
              </a:ext>
            </a:extLst>
          </p:cNvPr>
          <p:cNvSpPr/>
          <p:nvPr/>
        </p:nvSpPr>
        <p:spPr>
          <a:xfrm>
            <a:off x="2047461" y="854765"/>
            <a:ext cx="914400" cy="914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37EE9CD1-BC35-4BAE-A04A-AB7BB3673986}"/>
              </a:ext>
            </a:extLst>
          </p:cNvPr>
          <p:cNvSpPr/>
          <p:nvPr/>
        </p:nvSpPr>
        <p:spPr>
          <a:xfrm>
            <a:off x="4571999" y="4065104"/>
            <a:ext cx="808383" cy="8183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3C55A91-6ED3-42F0-97B8-0BA7E6DC6118}"/>
              </a:ext>
            </a:extLst>
          </p:cNvPr>
          <p:cNvSpPr/>
          <p:nvPr/>
        </p:nvSpPr>
        <p:spPr>
          <a:xfrm>
            <a:off x="3061252" y="5039138"/>
            <a:ext cx="646044" cy="59966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209AE0B-CCF4-4E18-A062-462A88C512CE}"/>
              </a:ext>
            </a:extLst>
          </p:cNvPr>
          <p:cNvSpPr txBox="1"/>
          <p:nvPr/>
        </p:nvSpPr>
        <p:spPr>
          <a:xfrm>
            <a:off x="8193351" y="417443"/>
            <a:ext cx="3140765" cy="1200329"/>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The identification of these areas deemed most suitable are recommended for the placement of </a:t>
            </a:r>
            <a:r>
              <a:rPr lang="en-US" i="1" dirty="0">
                <a:latin typeface="Times New Roman" panose="02020603050405020304" pitchFamily="18" charset="0"/>
                <a:cs typeface="Times New Roman" panose="02020603050405020304" pitchFamily="18" charset="0"/>
              </a:rPr>
              <a:t>L. Octopedis</a:t>
            </a:r>
          </a:p>
        </p:txBody>
      </p:sp>
      <p:sp>
        <p:nvSpPr>
          <p:cNvPr id="7" name="TextBox 6">
            <a:extLst>
              <a:ext uri="{FF2B5EF4-FFF2-40B4-BE49-F238E27FC236}">
                <a16:creationId xmlns:a16="http://schemas.microsoft.com/office/drawing/2014/main" id="{2EBD3B8D-996D-4E86-B371-3573547591C4}"/>
              </a:ext>
            </a:extLst>
          </p:cNvPr>
          <p:cNvSpPr txBox="1"/>
          <p:nvPr/>
        </p:nvSpPr>
        <p:spPr>
          <a:xfrm>
            <a:off x="8193351" y="1916242"/>
            <a:ext cx="3803179" cy="397031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These areas circled in red are highly suitable.</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They are far from predators, close to water, and have the proper grass for the rabbit’s diet. </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model fails to consider that some allotments are large enough to accommodate the ranch, but are excluded because their border is too close to a predator. The model simply writes off the entire allotment.</a:t>
            </a:r>
          </a:p>
        </p:txBody>
      </p:sp>
    </p:spTree>
    <p:extLst>
      <p:ext uri="{BB962C8B-B14F-4D97-AF65-F5344CB8AC3E}">
        <p14:creationId xmlns:p14="http://schemas.microsoft.com/office/powerpoint/2010/main" val="296160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6B50B-CB70-4A3C-AF9A-9097CCA0785F}"/>
              </a:ext>
            </a:extLst>
          </p:cNvPr>
          <p:cNvSpPr>
            <a:spLocks noGrp="1"/>
          </p:cNvSpPr>
          <p:nvPr>
            <p:ph type="title"/>
          </p:nvPr>
        </p:nvSpPr>
        <p:spPr>
          <a:xfrm>
            <a:off x="1097280" y="492827"/>
            <a:ext cx="4597842" cy="1244533"/>
          </a:xfrm>
        </p:spPr>
        <p:txBody>
          <a:bodyPr>
            <a:normAutofit/>
          </a:bodyPr>
          <a:lstStyle/>
          <a:p>
            <a:r>
              <a:rPr lang="en-US" i="1" dirty="0">
                <a:latin typeface="Times New Roman" panose="02020603050405020304" pitchFamily="18" charset="0"/>
                <a:cs typeface="Times New Roman" panose="02020603050405020304" pitchFamily="18" charset="0"/>
              </a:rPr>
              <a:t>Lepus Octopedis</a:t>
            </a:r>
          </a:p>
        </p:txBody>
      </p:sp>
      <p:pic>
        <p:nvPicPr>
          <p:cNvPr id="4" name="Content Placeholder 3">
            <a:extLst>
              <a:ext uri="{FF2B5EF4-FFF2-40B4-BE49-F238E27FC236}">
                <a16:creationId xmlns:a16="http://schemas.microsoft.com/office/drawing/2014/main" id="{A8B9059E-C29B-4682-A3CD-FE570AB9F782}"/>
              </a:ext>
            </a:extLst>
          </p:cNvPr>
          <p:cNvPicPr>
            <a:picLocks noGrp="1" noChangeAspect="1"/>
          </p:cNvPicPr>
          <p:nvPr>
            <p:ph idx="1"/>
          </p:nvPr>
        </p:nvPicPr>
        <p:blipFill>
          <a:blip r:embed="rId2"/>
          <a:stretch>
            <a:fillRect/>
          </a:stretch>
        </p:blipFill>
        <p:spPr>
          <a:xfrm>
            <a:off x="1052676" y="1840858"/>
            <a:ext cx="4267570" cy="3090940"/>
          </a:xfrm>
          <a:prstGeom prst="rect">
            <a:avLst/>
          </a:prstGeom>
        </p:spPr>
      </p:pic>
      <p:sp>
        <p:nvSpPr>
          <p:cNvPr id="5" name="TextBox 4">
            <a:extLst>
              <a:ext uri="{FF2B5EF4-FFF2-40B4-BE49-F238E27FC236}">
                <a16:creationId xmlns:a16="http://schemas.microsoft.com/office/drawing/2014/main" id="{99EEECD1-2A9B-47A5-8E79-124C8553F354}"/>
              </a:ext>
            </a:extLst>
          </p:cNvPr>
          <p:cNvSpPr txBox="1"/>
          <p:nvPr/>
        </p:nvSpPr>
        <p:spPr>
          <a:xfrm>
            <a:off x="5396947" y="1840858"/>
            <a:ext cx="6361043" cy="452431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 genetically engineered, eight-legged rabbit developed at Columbia.</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According the research conducted there, this rabbit has shown a positive impact on the environment which it occupies. It’s eight legs provide additional soil stimulation, which in turn increases permeability and overall condition.</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Improvements to the range conditions, wildlife habitat, and reduction of soil erosion are all reported findings. This is potentially a positive economic opportunity for this range as well.</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current allotments are inhabited by mammals similar in appearance and disposition that may expedite this new creatures familiarity in a wild setting.</a:t>
            </a:r>
          </a:p>
        </p:txBody>
      </p:sp>
    </p:spTree>
    <p:extLst>
      <p:ext uri="{BB962C8B-B14F-4D97-AF65-F5344CB8AC3E}">
        <p14:creationId xmlns:p14="http://schemas.microsoft.com/office/powerpoint/2010/main" val="1085794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C4D0CAC-85A3-475D-BCB1-C971797183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8105560" cy="6263388"/>
          </a:xfrm>
        </p:spPr>
      </p:pic>
      <p:sp>
        <p:nvSpPr>
          <p:cNvPr id="6" name="TextBox 5">
            <a:extLst>
              <a:ext uri="{FF2B5EF4-FFF2-40B4-BE49-F238E27FC236}">
                <a16:creationId xmlns:a16="http://schemas.microsoft.com/office/drawing/2014/main" id="{8D790A72-8328-4505-82A6-BFDB447B69D9}"/>
              </a:ext>
            </a:extLst>
          </p:cNvPr>
          <p:cNvSpPr txBox="1"/>
          <p:nvPr/>
        </p:nvSpPr>
        <p:spPr>
          <a:xfrm>
            <a:off x="8010939" y="440396"/>
            <a:ext cx="3766930" cy="1200329"/>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Areas in yellow are the public land allotments provided by the US Forest Service for the relocation of this species</a:t>
            </a:r>
            <a:r>
              <a:rPr lang="en-US" sz="1600" dirty="0">
                <a:latin typeface="Times New Roman" panose="02020603050405020304" pitchFamily="18" charset="0"/>
                <a:cs typeface="Times New Roman" panose="02020603050405020304" pitchFamily="18" charset="0"/>
              </a:rPr>
              <a:t>.</a:t>
            </a:r>
          </a:p>
        </p:txBody>
      </p:sp>
      <p:sp>
        <p:nvSpPr>
          <p:cNvPr id="7" name="TextBox 6">
            <a:extLst>
              <a:ext uri="{FF2B5EF4-FFF2-40B4-BE49-F238E27FC236}">
                <a16:creationId xmlns:a16="http://schemas.microsoft.com/office/drawing/2014/main" id="{EC74154F-3835-44FD-88A2-16AA96D66034}"/>
              </a:ext>
            </a:extLst>
          </p:cNvPr>
          <p:cNvSpPr txBox="1"/>
          <p:nvPr/>
        </p:nvSpPr>
        <p:spPr>
          <a:xfrm>
            <a:off x="8010939" y="1958009"/>
            <a:ext cx="3766931" cy="397031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map demonstrates all </a:t>
            </a:r>
            <a:r>
              <a:rPr lang="en-US" i="1" dirty="0">
                <a:latin typeface="Times New Roman" panose="02020603050405020304" pitchFamily="18" charset="0"/>
                <a:cs typeface="Times New Roman" panose="02020603050405020304" pitchFamily="18" charset="0"/>
              </a:rPr>
              <a:t>possible</a:t>
            </a:r>
            <a:r>
              <a:rPr lang="en-US" dirty="0">
                <a:latin typeface="Times New Roman" panose="02020603050405020304" pitchFamily="18" charset="0"/>
                <a:cs typeface="Times New Roman" panose="02020603050405020304" pitchFamily="18" charset="0"/>
              </a:rPr>
              <a:t> areas for the rabbit to occupy.</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is not an indication that we can set these creatures down anywhere.</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Our goal was finding an area where the rabbits can not only survive, but thrive.</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rabbit ranch must be optimal in vegetation, water sources, and largely free of predators.</a:t>
            </a:r>
          </a:p>
        </p:txBody>
      </p:sp>
    </p:spTree>
    <p:extLst>
      <p:ext uri="{BB962C8B-B14F-4D97-AF65-F5344CB8AC3E}">
        <p14:creationId xmlns:p14="http://schemas.microsoft.com/office/powerpoint/2010/main" val="1461371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B35C1E5-08F0-4EAF-AD88-EEA4B4BA2E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7081" y="345454"/>
            <a:ext cx="3648936" cy="3836062"/>
          </a:xfrm>
        </p:spPr>
      </p:pic>
      <p:pic>
        <p:nvPicPr>
          <p:cNvPr id="9" name="Picture 8">
            <a:extLst>
              <a:ext uri="{FF2B5EF4-FFF2-40B4-BE49-F238E27FC236}">
                <a16:creationId xmlns:a16="http://schemas.microsoft.com/office/drawing/2014/main" id="{A6002BF6-7343-48E0-B2B1-1F8D899D27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6166" y="171445"/>
            <a:ext cx="3715962" cy="4010071"/>
          </a:xfrm>
          <a:prstGeom prst="rect">
            <a:avLst/>
          </a:prstGeom>
        </p:spPr>
      </p:pic>
      <p:pic>
        <p:nvPicPr>
          <p:cNvPr id="11" name="Picture 10">
            <a:extLst>
              <a:ext uri="{FF2B5EF4-FFF2-40B4-BE49-F238E27FC236}">
                <a16:creationId xmlns:a16="http://schemas.microsoft.com/office/drawing/2014/main" id="{C1F06B2A-F92B-4DD3-BA01-B12C90144E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2278" y="171445"/>
            <a:ext cx="3715962" cy="4010071"/>
          </a:xfrm>
          <a:prstGeom prst="rect">
            <a:avLst/>
          </a:prstGeom>
        </p:spPr>
      </p:pic>
      <p:sp>
        <p:nvSpPr>
          <p:cNvPr id="12" name="TextBox 11">
            <a:extLst>
              <a:ext uri="{FF2B5EF4-FFF2-40B4-BE49-F238E27FC236}">
                <a16:creationId xmlns:a16="http://schemas.microsoft.com/office/drawing/2014/main" id="{1F11E9F4-7C09-4EBA-86E9-EFCA54068B66}"/>
              </a:ext>
            </a:extLst>
          </p:cNvPr>
          <p:cNvSpPr txBox="1"/>
          <p:nvPr/>
        </p:nvSpPr>
        <p:spPr>
          <a:xfrm>
            <a:off x="705678" y="4691270"/>
            <a:ext cx="10802562" cy="1323439"/>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The chart above (left) is a graphical model of suitable land measured in hectares. These areas of varying suitability are calculated with the data (center and right) that show the areas of predator density and optimal vegetation, also measured in hectares. </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As we can see, there appear to be large areas with low predator density and optimal vegetation, however these calculations have not factored in our available allotments of land, or perennial water sources. These key components will be addressed later. </a:t>
            </a:r>
          </a:p>
        </p:txBody>
      </p:sp>
    </p:spTree>
    <p:extLst>
      <p:ext uri="{BB962C8B-B14F-4D97-AF65-F5344CB8AC3E}">
        <p14:creationId xmlns:p14="http://schemas.microsoft.com/office/powerpoint/2010/main" val="288004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6803F15-A096-4593-8219-C6102C41F3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6598" y="1768165"/>
            <a:ext cx="10058400" cy="2032068"/>
          </a:xfrm>
        </p:spPr>
      </p:pic>
      <p:sp>
        <p:nvSpPr>
          <p:cNvPr id="7" name="TextBox 6">
            <a:extLst>
              <a:ext uri="{FF2B5EF4-FFF2-40B4-BE49-F238E27FC236}">
                <a16:creationId xmlns:a16="http://schemas.microsoft.com/office/drawing/2014/main" id="{DA8DE9BA-9457-46D5-9C48-88EEA159F780}"/>
              </a:ext>
            </a:extLst>
          </p:cNvPr>
          <p:cNvSpPr txBox="1"/>
          <p:nvPr/>
        </p:nvSpPr>
        <p:spPr>
          <a:xfrm>
            <a:off x="1176130" y="777460"/>
            <a:ext cx="9839739" cy="707886"/>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Capability Model (SQL)</a:t>
            </a:r>
          </a:p>
        </p:txBody>
      </p:sp>
      <p:sp>
        <p:nvSpPr>
          <p:cNvPr id="8" name="TextBox 7">
            <a:extLst>
              <a:ext uri="{FF2B5EF4-FFF2-40B4-BE49-F238E27FC236}">
                <a16:creationId xmlns:a16="http://schemas.microsoft.com/office/drawing/2014/main" id="{35C47AC0-6463-4444-B5F7-EA22536BD821}"/>
              </a:ext>
            </a:extLst>
          </p:cNvPr>
          <p:cNvSpPr txBox="1"/>
          <p:nvPr/>
        </p:nvSpPr>
        <p:spPr>
          <a:xfrm>
            <a:off x="954157" y="4263887"/>
            <a:ext cx="10260841" cy="1754326"/>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This model, shown in the database’s Structured Query Language (SQL) is what was used to create the maps that follow. It is how we communicate with the program to follow the constraints provided, and narrow down our capable areas from the allotments that are available.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While it may look like several polygons stitched together, it is much more meaningful when shown the results.</a:t>
            </a:r>
          </a:p>
        </p:txBody>
      </p:sp>
    </p:spTree>
    <p:extLst>
      <p:ext uri="{BB962C8B-B14F-4D97-AF65-F5344CB8AC3E}">
        <p14:creationId xmlns:p14="http://schemas.microsoft.com/office/powerpoint/2010/main" val="39540144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7FDD781-E883-4E00-9CC6-19F1608525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8193350" cy="6331226"/>
          </a:xfrm>
        </p:spPr>
      </p:pic>
      <p:sp>
        <p:nvSpPr>
          <p:cNvPr id="6" name="TextBox 5">
            <a:extLst>
              <a:ext uri="{FF2B5EF4-FFF2-40B4-BE49-F238E27FC236}">
                <a16:creationId xmlns:a16="http://schemas.microsoft.com/office/drawing/2014/main" id="{EB59F9EB-E548-4B68-B576-D5CACF09F546}"/>
              </a:ext>
            </a:extLst>
          </p:cNvPr>
          <p:cNvSpPr txBox="1"/>
          <p:nvPr/>
        </p:nvSpPr>
        <p:spPr>
          <a:xfrm>
            <a:off x="8193349" y="480152"/>
            <a:ext cx="3892633" cy="92333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Our work with SQL has used our parameters to narrow the options into a more manageable working map.</a:t>
            </a:r>
          </a:p>
        </p:txBody>
      </p:sp>
      <p:sp>
        <p:nvSpPr>
          <p:cNvPr id="2" name="TextBox 1">
            <a:extLst>
              <a:ext uri="{FF2B5EF4-FFF2-40B4-BE49-F238E27FC236}">
                <a16:creationId xmlns:a16="http://schemas.microsoft.com/office/drawing/2014/main" id="{0C6735F6-5466-47B1-B303-E0765A010ACD}"/>
              </a:ext>
            </a:extLst>
          </p:cNvPr>
          <p:cNvSpPr txBox="1"/>
          <p:nvPr/>
        </p:nvSpPr>
        <p:spPr>
          <a:xfrm>
            <a:off x="8193349" y="1958009"/>
            <a:ext cx="3892633" cy="369331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is the direct result of our Model Builder tool, which was shown previously.</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green circles indicate the areas which meet our constraints, but overlap not only each other, but allotments as well.</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is a representation of where a good place to start narrowing down available allotments is.</a:t>
            </a:r>
          </a:p>
          <a:p>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273078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12359DB-B008-434B-9288-20EF05792D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8193351" cy="6331226"/>
          </a:xfrm>
        </p:spPr>
      </p:pic>
      <p:sp>
        <p:nvSpPr>
          <p:cNvPr id="6" name="TextBox 5">
            <a:extLst>
              <a:ext uri="{FF2B5EF4-FFF2-40B4-BE49-F238E27FC236}">
                <a16:creationId xmlns:a16="http://schemas.microsoft.com/office/drawing/2014/main" id="{476B8295-B349-4A56-9BDC-657F1F1D2AA6}"/>
              </a:ext>
            </a:extLst>
          </p:cNvPr>
          <p:cNvSpPr txBox="1"/>
          <p:nvPr/>
        </p:nvSpPr>
        <p:spPr>
          <a:xfrm>
            <a:off x="8193351" y="526774"/>
            <a:ext cx="3455310" cy="92333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This map displays the Normalized Difference Vegetation Index (NDVI) overlaid on our base map. </a:t>
            </a:r>
          </a:p>
        </p:txBody>
      </p:sp>
      <p:sp>
        <p:nvSpPr>
          <p:cNvPr id="7" name="TextBox 6">
            <a:extLst>
              <a:ext uri="{FF2B5EF4-FFF2-40B4-BE49-F238E27FC236}">
                <a16:creationId xmlns:a16="http://schemas.microsoft.com/office/drawing/2014/main" id="{164A451A-12EF-41F2-BC3C-BFE39FA03EC9}"/>
              </a:ext>
            </a:extLst>
          </p:cNvPr>
          <p:cNvSpPr txBox="1"/>
          <p:nvPr/>
        </p:nvSpPr>
        <p:spPr>
          <a:xfrm>
            <a:off x="8040757" y="1808921"/>
            <a:ext cx="3607904" cy="4031873"/>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This type of analysis is important when establishing the optimal vegetation areas for this species.</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Our darker areas indicate dense tree coverage, and normal vegetation levels are present in the lighter areas. </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It should be noted that the period of observation is one of the driest parts of the year, and the grasslands reflect as such. </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These lighter green sections coincide with our capable areas, and are also the flora that </a:t>
            </a:r>
            <a:r>
              <a:rPr lang="en-US" sz="1600" i="1" dirty="0">
                <a:latin typeface="Times New Roman" panose="02020603050405020304" pitchFamily="18" charset="0"/>
                <a:cs typeface="Times New Roman" panose="02020603050405020304" pitchFamily="18" charset="0"/>
              </a:rPr>
              <a:t>L. Octopedis</a:t>
            </a:r>
            <a:r>
              <a:rPr lang="en-US" sz="1600" dirty="0">
                <a:latin typeface="Times New Roman" panose="02020603050405020304" pitchFamily="18" charset="0"/>
                <a:cs typeface="Times New Roman" panose="02020603050405020304" pitchFamily="18" charset="0"/>
              </a:rPr>
              <a:t> prefers.</a:t>
            </a:r>
          </a:p>
        </p:txBody>
      </p:sp>
    </p:spTree>
    <p:extLst>
      <p:ext uri="{BB962C8B-B14F-4D97-AF65-F5344CB8AC3E}">
        <p14:creationId xmlns:p14="http://schemas.microsoft.com/office/powerpoint/2010/main" val="1876792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C75DB53-9A9D-4289-88B8-2CA5FF699B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8206213" cy="6341165"/>
          </a:xfrm>
        </p:spPr>
      </p:pic>
      <p:sp>
        <p:nvSpPr>
          <p:cNvPr id="6" name="TextBox 5">
            <a:extLst>
              <a:ext uri="{FF2B5EF4-FFF2-40B4-BE49-F238E27FC236}">
                <a16:creationId xmlns:a16="http://schemas.microsoft.com/office/drawing/2014/main" id="{7DC4E736-7C73-4F53-8944-350F056E3DE1}"/>
              </a:ext>
            </a:extLst>
          </p:cNvPr>
          <p:cNvSpPr txBox="1"/>
          <p:nvPr/>
        </p:nvSpPr>
        <p:spPr>
          <a:xfrm>
            <a:off x="8206213" y="506895"/>
            <a:ext cx="3279913" cy="92333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Observed known predator locations (dens, nests, etc.) are indicated by a red point.</a:t>
            </a:r>
          </a:p>
        </p:txBody>
      </p:sp>
      <p:sp>
        <p:nvSpPr>
          <p:cNvPr id="7" name="TextBox 6">
            <a:extLst>
              <a:ext uri="{FF2B5EF4-FFF2-40B4-BE49-F238E27FC236}">
                <a16:creationId xmlns:a16="http://schemas.microsoft.com/office/drawing/2014/main" id="{52207158-5712-4F51-AB4A-5B48F1FB1F9E}"/>
              </a:ext>
            </a:extLst>
          </p:cNvPr>
          <p:cNvSpPr txBox="1"/>
          <p:nvPr/>
        </p:nvSpPr>
        <p:spPr>
          <a:xfrm>
            <a:off x="8206213" y="1868051"/>
            <a:ext cx="3279913" cy="535531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Our NDVI map made it possible to determine which areas of vegetation density are of the correct plants/shrubbery.</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With the information on predator locations, we can narrow the search for an optimal allotment.</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Visually, this can be hard to understand. We can see the dens, but their spacing can make things difficult.</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0232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7F48344-B792-4751-B168-3499711598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8116176" cy="6271591"/>
          </a:xfrm>
        </p:spPr>
      </p:pic>
      <p:sp>
        <p:nvSpPr>
          <p:cNvPr id="7" name="TextBox 6">
            <a:extLst>
              <a:ext uri="{FF2B5EF4-FFF2-40B4-BE49-F238E27FC236}">
                <a16:creationId xmlns:a16="http://schemas.microsoft.com/office/drawing/2014/main" id="{A94AA3DB-DDD7-4751-8216-658B8046DFC7}"/>
              </a:ext>
            </a:extLst>
          </p:cNvPr>
          <p:cNvSpPr txBox="1"/>
          <p:nvPr/>
        </p:nvSpPr>
        <p:spPr>
          <a:xfrm>
            <a:off x="8231937" y="496957"/>
            <a:ext cx="3429000" cy="92333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Further application of our predator specific constraints reveals areas of high and low density.</a:t>
            </a:r>
          </a:p>
        </p:txBody>
      </p:sp>
      <p:sp>
        <p:nvSpPr>
          <p:cNvPr id="8" name="TextBox 7">
            <a:extLst>
              <a:ext uri="{FF2B5EF4-FFF2-40B4-BE49-F238E27FC236}">
                <a16:creationId xmlns:a16="http://schemas.microsoft.com/office/drawing/2014/main" id="{384441C8-5A21-4DF3-8C16-A17A5AEFA2B8}"/>
              </a:ext>
            </a:extLst>
          </p:cNvPr>
          <p:cNvSpPr txBox="1"/>
          <p:nvPr/>
        </p:nvSpPr>
        <p:spPr>
          <a:xfrm>
            <a:off x="8231937" y="2037522"/>
            <a:ext cx="34290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Areas with high predator density are not optimal for the introduction of </a:t>
            </a:r>
            <a:r>
              <a:rPr lang="en-US" i="1" dirty="0">
                <a:latin typeface="Times New Roman" panose="02020603050405020304" pitchFamily="18" charset="0"/>
                <a:cs typeface="Times New Roman" panose="02020603050405020304" pitchFamily="18" charset="0"/>
              </a:rPr>
              <a:t>L. Octopedis.</a:t>
            </a: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Known predator locations must be at least 5km away from allotments to be considered suitable.</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Data is used in conjunction with the NDVI map to further narrow the options for allotments.</a:t>
            </a:r>
          </a:p>
        </p:txBody>
      </p:sp>
    </p:spTree>
    <p:extLst>
      <p:ext uri="{BB962C8B-B14F-4D97-AF65-F5344CB8AC3E}">
        <p14:creationId xmlns:p14="http://schemas.microsoft.com/office/powerpoint/2010/main" val="3749613495"/>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361</TotalTime>
  <Words>848</Words>
  <Application>Microsoft Office PowerPoint</Application>
  <PresentationFormat>Widescreen</PresentationFormat>
  <Paragraphs>67</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Times New Roman</vt:lpstr>
      <vt:lpstr>Retrospect</vt:lpstr>
      <vt:lpstr>Lepus Octopedis:  Suitability Analysis </vt:lpstr>
      <vt:lpstr>Lepus Octopedis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Forsyth</dc:creator>
  <cp:lastModifiedBy>Ian Forsyth</cp:lastModifiedBy>
  <cp:revision>49</cp:revision>
  <dcterms:created xsi:type="dcterms:W3CDTF">2021-05-05T18:41:46Z</dcterms:created>
  <dcterms:modified xsi:type="dcterms:W3CDTF">2021-05-07T16:29:29Z</dcterms:modified>
</cp:coreProperties>
</file>